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7"/>
  </p:notesMasterIdLst>
  <p:sldIdLst>
    <p:sldId id="256" r:id="rId3"/>
    <p:sldId id="275" r:id="rId4"/>
    <p:sldId id="533" r:id="rId5"/>
    <p:sldId id="258" r:id="rId6"/>
    <p:sldId id="259" r:id="rId7"/>
    <p:sldId id="534" r:id="rId8"/>
    <p:sldId id="260" r:id="rId9"/>
    <p:sldId id="261" r:id="rId10"/>
    <p:sldId id="262" r:id="rId11"/>
    <p:sldId id="263" r:id="rId12"/>
    <p:sldId id="276" r:id="rId13"/>
    <p:sldId id="264" r:id="rId14"/>
    <p:sldId id="265" r:id="rId15"/>
    <p:sldId id="266" r:id="rId16"/>
    <p:sldId id="277" r:id="rId17"/>
    <p:sldId id="535" r:id="rId18"/>
    <p:sldId id="536" r:id="rId19"/>
    <p:sldId id="270" r:id="rId20"/>
    <p:sldId id="278" r:id="rId21"/>
    <p:sldId id="279" r:id="rId22"/>
    <p:sldId id="280" r:id="rId23"/>
    <p:sldId id="537" r:id="rId24"/>
    <p:sldId id="538" r:id="rId25"/>
    <p:sldId id="540" r:id="rId26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09962B-3B3C-CD16-CF97-8806D4E439CB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698586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78803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05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2468FD-6DAA-58E5-163A-A58E86B6414B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75ED2-58F1-F914-7A13-BDDF39BE4F1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036647" name="Slide Image Placeholder 1">
            <a:extLst>
              <a:ext uri="{FF2B5EF4-FFF2-40B4-BE49-F238E27FC236}">
                <a16:creationId xmlns:a16="http://schemas.microsoft.com/office/drawing/2014/main" id="{FE237324-9826-7405-8408-320B98C51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1273697" name="Notes Placeholder 2">
            <a:extLst>
              <a:ext uri="{FF2B5EF4-FFF2-40B4-BE49-F238E27FC236}">
                <a16:creationId xmlns:a16="http://schemas.microsoft.com/office/drawing/2014/main" id="{0AB2C387-44E7-864B-D468-BEF4B7FDE0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9253310" name="Slide Number Placeholder 3">
            <a:extLst>
              <a:ext uri="{FF2B5EF4-FFF2-40B4-BE49-F238E27FC236}">
                <a16:creationId xmlns:a16="http://schemas.microsoft.com/office/drawing/2014/main" id="{7369AC47-7E84-BF9F-9F69-92D8A918F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DA79C-1DCD-1F3D-C40D-3C395E97546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7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88351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941213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70082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02DFBD-F97A-9C08-60D5-172E77E4C9E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5F144-4477-3278-DD0A-BB5203ABE0DE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9FF2E9-488C-C2DD-99BD-96FB86CF33E3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815F-84BC-9E2F-26E4-146386E0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EA32B-B16B-F260-F70B-DF8114DC7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404CF-EB12-4DC0-35E5-93194A4F5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EB8AB-B798-34B8-990F-2D83D20DE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8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9EA87D-8652-58FE-0A40-1D9E139BF096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05708-DCA4-6E2D-B2FD-EC08B316525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26032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743335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1460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64E4F9-7086-8AED-2E32-FC3E1F458751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0366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12736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92533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DA79C-1DCD-1F3D-C40D-3C395E975462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90595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460650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5033953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C02093-2A44-6B84-9F56-BDB2FAC1CC6A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246370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77132459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264851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2128291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106266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5142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72750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150149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0511351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32765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58912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2488461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171385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63961411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48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E26"/>
          </a:solidFill>
          <a:ln/>
        </p:spPr>
      </p:sp>
    </p:spTree>
    <p:extLst>
      <p:ext uri="{BB962C8B-B14F-4D97-AF65-F5344CB8AC3E}">
        <p14:creationId xmlns:p14="http://schemas.microsoft.com/office/powerpoint/2010/main" val="179591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47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95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20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33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21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4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9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872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083568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238312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89750978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040070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53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216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116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7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25728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160889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538211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3505259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454358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4530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461392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7846173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8482816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35655425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1280492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13133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875566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9008920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1469669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0390650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3934297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95240768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6622913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1501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5491112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74092666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6020550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52397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99426375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1527402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575455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9431002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6748621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511428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3913108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1082781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096990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25798014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25098262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31104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66875063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5584447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167125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045109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9536445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5593103-930B-4864-A0CC-E5CD95E9581E}" type="datetimeFigureOut">
              <a:rPr lang="en-GB"/>
              <a:t>24/11/2025</a:t>
            </a:fld>
            <a:endParaRPr lang="en-GB"/>
          </a:p>
        </p:txBody>
      </p:sp>
      <p:sp>
        <p:nvSpPr>
          <p:cNvPr id="11472245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0836126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51BA1-F58B-40DF-9C13-73BC69DE2A80}" type="datetimeFigureOut">
              <a:rPr lang="en-GB" smtClean="0"/>
              <a:t>24/11/2025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1_Sensors_Kit_Ultrasoni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fo-zas/Training/tree/main/GPREC/01_Sensors/01_SensorsCode/01_Sensors_Kit_Ultrasoni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2_Sensors_Kit_Ultrasonic_With_OLE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2_Sensors_Kit_Ultrasonic_With_OLED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-zas/Training/tree/main/GPREC/01_Sensors/01_SensorsCode/03_Sensors_Kit_Gas_Senso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3_Sensors_Kit_Gas_Sensor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968248" name="Title 1"/>
          <p:cNvSpPr>
            <a:spLocks noGrp="1"/>
          </p:cNvSpPr>
          <p:nvPr>
            <p:ph type="ctrTitle"/>
          </p:nvPr>
        </p:nvSpPr>
        <p:spPr bwMode="auto"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b="1" dirty="0"/>
              <a:t>Kit 1 </a:t>
            </a:r>
            <a:r>
              <a:rPr lang="en-US" b="1" dirty="0"/>
              <a:t>(Sensor</a:t>
            </a:r>
            <a:r>
              <a:rPr lang="en-GB" b="1" dirty="0"/>
              <a:t> Kit)</a:t>
            </a:r>
            <a:br>
              <a:rPr lang="en-GB" b="1" dirty="0"/>
            </a:br>
            <a:r>
              <a:rPr lang="en-GB" b="1" dirty="0"/>
              <a:t>ZAS Robotics Training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51279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D1864-C0B9-62E3-CB94-D7968B62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4" y="1600509"/>
            <a:ext cx="9426757" cy="4816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E782F-0376-9895-2ADC-5804A90C865B}"/>
              </a:ext>
            </a:extLst>
          </p:cNvPr>
          <p:cNvSpPr txBox="1"/>
          <p:nvPr/>
        </p:nvSpPr>
        <p:spPr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1:</a:t>
            </a:r>
          </a:p>
          <a:p>
            <a:r>
              <a:rPr lang="en-GB" b="1" dirty="0"/>
              <a:t>Make Power and GND connections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7A7B-5FB4-6ED7-FB26-CEB7E2F5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S1: Ultrasonic Sensor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7B761-C63A-C22E-8A64-74A09F71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710"/>
            <a:ext cx="9000000" cy="3985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CEE9F-4270-0FA7-BD7F-A4D8C8DEFF72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2:</a:t>
            </a:r>
          </a:p>
          <a:p>
            <a:r>
              <a:rPr lang="en-GB" b="1" dirty="0"/>
              <a:t>Make ultrasonic</a:t>
            </a:r>
          </a:p>
          <a:p>
            <a:r>
              <a:rPr lang="en-GB" b="1" dirty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269496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655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72862-8944-F14D-1289-EE441E9AFC85}"/>
              </a:ext>
            </a:extLst>
          </p:cNvPr>
          <p:cNvSpPr txBox="1"/>
          <p:nvPr/>
        </p:nvSpPr>
        <p:spPr>
          <a:xfrm>
            <a:off x="838200" y="2297818"/>
            <a:ext cx="5841724" cy="36933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setup()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ultrasonic pins: </a:t>
            </a:r>
            <a:r>
              <a:rPr lang="en-GB" b="1" dirty="0"/>
              <a:t>TRIG = OUTPUT</a:t>
            </a:r>
            <a:r>
              <a:rPr lang="en-GB" dirty="0"/>
              <a:t>, </a:t>
            </a:r>
            <a:r>
              <a:rPr lang="en-GB" b="1" dirty="0"/>
              <a:t>ECHO = INPUT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</a:t>
            </a:r>
            <a:r>
              <a:rPr lang="en-GB" b="1" dirty="0"/>
              <a:t>buzzer pin = OUTPUT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None/>
            </a:pPr>
            <a:r>
              <a:rPr lang="en-GB" b="1" dirty="0"/>
              <a:t>loop()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Trigger ultrasonic sensor: send </a:t>
            </a:r>
            <a:r>
              <a:rPr lang="en-GB" b="1" dirty="0"/>
              <a:t>10 µs HIGH pulse</a:t>
            </a:r>
            <a:r>
              <a:rPr lang="en-GB" dirty="0"/>
              <a:t> on TRIG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 echo duration using </a:t>
            </a:r>
            <a:r>
              <a:rPr lang="en-GB" dirty="0" err="1">
                <a:latin typeface="Courier New" panose="02070309020205020404" pitchFamily="49" charset="0"/>
              </a:rPr>
              <a:t>pulseIn</a:t>
            </a:r>
            <a:r>
              <a:rPr lang="en-GB" dirty="0">
                <a:latin typeface="Courier New" panose="02070309020205020404" pitchFamily="49" charset="0"/>
              </a:rPr>
              <a:t>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 duration → </a:t>
            </a:r>
            <a:r>
              <a:rPr lang="en-GB" b="1" dirty="0"/>
              <a:t>distance (cm)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Update Serial Monitor: show </a:t>
            </a:r>
            <a:r>
              <a:rPr lang="en-GB" b="1" dirty="0"/>
              <a:t>“Distance:”</a:t>
            </a:r>
            <a:r>
              <a:rPr lang="en-GB" dirty="0"/>
              <a:t> and measured value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69B2-E7C2-D882-D620-B87B4874602E}"/>
              </a:ext>
            </a:extLst>
          </p:cNvPr>
          <p:cNvSpPr txBox="1"/>
          <p:nvPr/>
        </p:nvSpPr>
        <p:spPr>
          <a:xfrm>
            <a:off x="6905211" y="2298024"/>
            <a:ext cx="46738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Overall Flow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Ultrasonic sensor measures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Serial Monitor continuously displays the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EF3FC-2FD2-F69B-593A-3497B5DB3CBB}"/>
              </a:ext>
            </a:extLst>
          </p:cNvPr>
          <p:cNvSpPr txBox="1"/>
          <p:nvPr/>
        </p:nvSpPr>
        <p:spPr>
          <a:xfrm>
            <a:off x="6905211" y="4374662"/>
            <a:ext cx="4673876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https://github.com/info-zas/Training/tree/main/GPREC/01_Sensors/01_SensorsCode/01_Sensors_Kit_Ultrasonic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8C39EC-8A3A-2BBD-5D05-6E86447C911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S1 (Breadboard)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5B20F-A09E-D12D-E1EB-5FA43FB30446}"/>
              </a:ext>
            </a:extLst>
          </p:cNvPr>
          <p:cNvSpPr txBox="1"/>
          <p:nvPr/>
        </p:nvSpPr>
        <p:spPr>
          <a:xfrm>
            <a:off x="6805820" y="3959811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GB" b="1" dirty="0"/>
              <a:t>Upload the code: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2671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</a:t>
            </a:r>
            <a:endParaRPr lang="en-GB" dirty="0"/>
          </a:p>
        </p:txBody>
      </p:sp>
      <p:sp>
        <p:nvSpPr>
          <p:cNvPr id="1676410886" name="Content Placeholder 2"/>
          <p:cNvSpPr>
            <a:spLocks noGrp="1"/>
          </p:cNvSpPr>
          <p:nvPr>
            <p:ph idx="1"/>
          </p:nvPr>
        </p:nvSpPr>
        <p:spPr bwMode="auto">
          <a:xfrm>
            <a:off x="669064" y="1620882"/>
            <a:ext cx="10515600" cy="492199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Code for Lab S1 </a:t>
            </a:r>
          </a:p>
          <a:p>
            <a:pPr marL="0" indent="0">
              <a:buNone/>
              <a:defRPr/>
            </a:pPr>
            <a:r>
              <a:rPr lang="en-US" b="1" dirty="0"/>
              <a:t>(Sensor Creativity Board)</a:t>
            </a:r>
            <a:endParaRPr lang="en-US" dirty="0"/>
          </a:p>
          <a:p>
            <a:pPr marL="0" indent="0">
              <a:buFont typeface="Arial"/>
              <a:buNone/>
              <a:defRPr/>
            </a:pPr>
            <a:r>
              <a:rPr lang="en-GB" dirty="0"/>
              <a:t>Keep Ultrasonic in J12</a:t>
            </a:r>
          </a:p>
          <a:p>
            <a:pPr marL="0" indent="0">
              <a:buFont typeface="Arial"/>
              <a:buNone/>
              <a:defRPr/>
            </a:pPr>
            <a:endParaRPr lang="en-GB" dirty="0"/>
          </a:p>
          <a:p>
            <a:pPr marL="0" indent="0">
              <a:buFont typeface="Arial"/>
              <a:buNone/>
              <a:defRPr/>
            </a:pPr>
            <a:r>
              <a:rPr lang="en-GB" dirty="0"/>
              <a:t>Upload the code:</a:t>
            </a:r>
          </a:p>
          <a:p>
            <a:pPr marL="0" indent="0">
              <a:buFont typeface="Arial"/>
              <a:buNone/>
              <a:defRPr/>
            </a:pPr>
            <a:r>
              <a:rPr lang="en-GB" dirty="0"/>
              <a:t>  </a:t>
            </a:r>
            <a:endParaRPr dirty="0"/>
          </a:p>
          <a:p>
            <a:pPr marL="0" indent="0">
              <a:buFont typeface="Arial"/>
              <a:buNone/>
              <a:defRPr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199E1-3E13-B9BC-3516-5A59C45D1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91" y="1027906"/>
            <a:ext cx="5267910" cy="5718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B6D2A-5809-A21F-C0D1-A3FC88842574}"/>
              </a:ext>
            </a:extLst>
          </p:cNvPr>
          <p:cNvSpPr txBox="1"/>
          <p:nvPr/>
        </p:nvSpPr>
        <p:spPr>
          <a:xfrm>
            <a:off x="8044154" y="5078896"/>
            <a:ext cx="2484783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5A5BA-63FE-C0CF-426D-CF0E0620E658}"/>
              </a:ext>
            </a:extLst>
          </p:cNvPr>
          <p:cNvSpPr txBox="1"/>
          <p:nvPr/>
        </p:nvSpPr>
        <p:spPr bwMode="auto">
          <a:xfrm>
            <a:off x="752888" y="4235976"/>
            <a:ext cx="4673876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https://github.com/info-zas/Training/tree/main/GPREC/01_Sensors/01_SensorsCode/01_Sensors_Kit_Ultrasonic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883277" name="Title 1"/>
          <p:cNvSpPr>
            <a:spLocks noGrp="1"/>
          </p:cNvSpPr>
          <p:nvPr>
            <p:ph type="title"/>
          </p:nvPr>
        </p:nvSpPr>
        <p:spPr bwMode="auto">
          <a:xfrm>
            <a:off x="766985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b="1" dirty="0"/>
              <a:t>Lab S2: Ultrasonic Sensor with OLED</a:t>
            </a:r>
            <a:endParaRPr lang="en-GB" dirty="0"/>
          </a:p>
        </p:txBody>
      </p:sp>
      <p:sp>
        <p:nvSpPr>
          <p:cNvPr id="14142050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/>
              <a:t>Things Needed</a:t>
            </a:r>
            <a:endParaRPr/>
          </a:p>
        </p:txBody>
      </p:sp>
      <p:pic>
        <p:nvPicPr>
          <p:cNvPr id="1092893574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02548" y="1825625"/>
            <a:ext cx="3417778" cy="2297196"/>
          </a:xfrm>
          <a:prstGeom prst="rect">
            <a:avLst/>
          </a:prstGeom>
        </p:spPr>
      </p:pic>
      <p:pic>
        <p:nvPicPr>
          <p:cNvPr id="1746644450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799990" flipH="1">
            <a:off x="2639550" y="4781274"/>
            <a:ext cx="3708947" cy="2080440"/>
          </a:xfrm>
          <a:prstGeom prst="rect">
            <a:avLst/>
          </a:prstGeom>
        </p:spPr>
      </p:pic>
      <p:pic>
        <p:nvPicPr>
          <p:cNvPr id="110763613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20326" y="3884752"/>
            <a:ext cx="4153259" cy="2857747"/>
          </a:xfrm>
          <a:prstGeom prst="rect">
            <a:avLst/>
          </a:prstGeom>
        </p:spPr>
      </p:pic>
      <p:pic>
        <p:nvPicPr>
          <p:cNvPr id="1706467965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64709" y="2380650"/>
            <a:ext cx="2160797" cy="2593181"/>
          </a:xfrm>
          <a:prstGeom prst="rect">
            <a:avLst/>
          </a:prstGeom>
        </p:spPr>
      </p:pic>
      <p:pic>
        <p:nvPicPr>
          <p:cNvPr id="647864492" name="Picture 64786449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448405" y="2013627"/>
            <a:ext cx="1715176" cy="1529982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8D6A313-4C44-C0DD-664B-20F8E19EAD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1660" y="1260089"/>
            <a:ext cx="2801964" cy="26373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3AA5-DFDD-75E2-50AB-91E0FF5A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S2: Ultrasonic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CC5C-EF16-7C60-E8ED-F8196205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10" y="1690688"/>
            <a:ext cx="9464860" cy="4587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2FAA6-EF0D-D0CC-BA11-AC71A782BD36}"/>
              </a:ext>
            </a:extLst>
          </p:cNvPr>
          <p:cNvSpPr txBox="1"/>
          <p:nvPr/>
        </p:nvSpPr>
        <p:spPr bwMode="auto">
          <a:xfrm>
            <a:off x="10496794" y="3215813"/>
            <a:ext cx="139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Make OLED</a:t>
            </a:r>
          </a:p>
          <a:p>
            <a:r>
              <a:rPr lang="en-GB" b="1" dirty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19582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1EFC0A4-3B2B-DEBC-1E7F-AC93D87980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65507" name="Title 1">
            <a:extLst>
              <a:ext uri="{FF2B5EF4-FFF2-40B4-BE49-F238E27FC236}">
                <a16:creationId xmlns:a16="http://schemas.microsoft.com/office/drawing/2014/main" id="{89200F4F-6C08-50D4-273A-35790AA2DCD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S2: Ultrasonic Sensor with OLED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A9A3-D0D4-08E7-7828-B12BA264E1D9}"/>
              </a:ext>
            </a:extLst>
          </p:cNvPr>
          <p:cNvSpPr txBox="1"/>
          <p:nvPr/>
        </p:nvSpPr>
        <p:spPr>
          <a:xfrm>
            <a:off x="838200" y="2245558"/>
            <a:ext cx="5841724" cy="42473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setup()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ultrasonic pins: </a:t>
            </a:r>
            <a:r>
              <a:rPr lang="en-GB" b="1" dirty="0"/>
              <a:t>TRIG = OUTPUT</a:t>
            </a:r>
            <a:r>
              <a:rPr lang="en-GB" dirty="0"/>
              <a:t>, </a:t>
            </a:r>
            <a:r>
              <a:rPr lang="en-GB" b="1" dirty="0"/>
              <a:t>ECHO = INPUT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</a:t>
            </a:r>
            <a:r>
              <a:rPr lang="en-GB" b="1" dirty="0"/>
              <a:t>buzzer pin = OUTPUT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Initialize the </a:t>
            </a:r>
            <a:r>
              <a:rPr lang="en-GB" b="1" dirty="0"/>
              <a:t>OLED display</a:t>
            </a:r>
            <a:r>
              <a:rPr lang="en-GB" dirty="0"/>
              <a:t> (I2C)</a:t>
            </a:r>
          </a:p>
          <a:p>
            <a:endParaRPr lang="en-GB" dirty="0"/>
          </a:p>
          <a:p>
            <a:pPr>
              <a:buNone/>
            </a:pPr>
            <a:r>
              <a:rPr lang="en-GB" b="1" dirty="0"/>
              <a:t>loop()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Trigger ultrasonic sensor: send </a:t>
            </a:r>
            <a:r>
              <a:rPr lang="en-GB" b="1" dirty="0"/>
              <a:t>10 µs HIGH pulse</a:t>
            </a:r>
            <a:r>
              <a:rPr lang="en-GB" dirty="0"/>
              <a:t> on TRIG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 echo duration using </a:t>
            </a:r>
            <a:r>
              <a:rPr lang="en-GB" dirty="0" err="1">
                <a:latin typeface="Courier New" panose="02070309020205020404" pitchFamily="49" charset="0"/>
              </a:rPr>
              <a:t>pulseIn</a:t>
            </a:r>
            <a:r>
              <a:rPr lang="en-GB" dirty="0">
                <a:latin typeface="Courier New" panose="02070309020205020404" pitchFamily="49" charset="0"/>
              </a:rPr>
              <a:t>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 duration → </a:t>
            </a:r>
            <a:r>
              <a:rPr lang="en-GB" b="1" dirty="0"/>
              <a:t>distance (cm)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Update OLED: show </a:t>
            </a:r>
            <a:r>
              <a:rPr lang="en-GB" b="1" dirty="0"/>
              <a:t>“Distance:”</a:t>
            </a:r>
            <a:r>
              <a:rPr lang="en-GB" dirty="0"/>
              <a:t> and measured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Buzzer logic:</a:t>
            </a:r>
            <a:br>
              <a:rPr lang="en-GB" dirty="0"/>
            </a:br>
            <a:r>
              <a:rPr lang="en-GB" dirty="0"/>
              <a:t>• If </a:t>
            </a:r>
            <a:r>
              <a:rPr lang="en-GB" b="1" dirty="0"/>
              <a:t>distance &lt; 10 cm</a:t>
            </a:r>
            <a:r>
              <a:rPr lang="en-GB" dirty="0"/>
              <a:t> → play 1000 Hz tone</a:t>
            </a:r>
            <a:br>
              <a:rPr lang="en-GB" dirty="0"/>
            </a:br>
            <a:r>
              <a:rPr lang="en-GB" dirty="0"/>
              <a:t>• Else → stop tone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Delay for 1 second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3F74C-130D-3016-6D62-45EA74735EA6}"/>
              </a:ext>
            </a:extLst>
          </p:cNvPr>
          <p:cNvSpPr txBox="1"/>
          <p:nvPr/>
        </p:nvSpPr>
        <p:spPr>
          <a:xfrm>
            <a:off x="6925089" y="2245558"/>
            <a:ext cx="46738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Overall Flow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Ultrasonic sensor measures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OLED continuously displays the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Buzzer alerts when an object comes very close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B47C9-D091-C154-150C-BE006270C1A4}"/>
              </a:ext>
            </a:extLst>
          </p:cNvPr>
          <p:cNvSpPr txBox="1"/>
          <p:nvPr/>
        </p:nvSpPr>
        <p:spPr>
          <a:xfrm>
            <a:off x="6925089" y="5015547"/>
            <a:ext cx="4673876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https://github.com/info-zas/Training/tree/main/GPREC/01_Sensors/01_SensorsCode/02_Sensors_Kit_Ultrasonic_With_OLED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743F71-7A1C-B855-303C-586230969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S1 (Breadboard)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9EC9-8BEB-8A13-6CBA-E8CBF78D3B29}"/>
              </a:ext>
            </a:extLst>
          </p:cNvPr>
          <p:cNvSpPr txBox="1"/>
          <p:nvPr/>
        </p:nvSpPr>
        <p:spPr bwMode="auto">
          <a:xfrm>
            <a:off x="6805820" y="4514969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GB" b="1" dirty="0"/>
              <a:t>Upload the code:</a:t>
            </a:r>
          </a:p>
        </p:txBody>
      </p:sp>
    </p:spTree>
    <p:extLst>
      <p:ext uri="{BB962C8B-B14F-4D97-AF65-F5344CB8AC3E}">
        <p14:creationId xmlns:p14="http://schemas.microsoft.com/office/powerpoint/2010/main" val="50131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0643-6777-EE1B-C961-F8BBAE9E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S2: Ultrasonic Sensor with OLED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E7C4F-409B-0DC9-1746-D18825DD0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90" y="1252329"/>
            <a:ext cx="5052980" cy="552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27EB3-4EAF-04D4-3187-37068526F5B1}"/>
              </a:ext>
            </a:extLst>
          </p:cNvPr>
          <p:cNvSpPr txBox="1"/>
          <p:nvPr/>
        </p:nvSpPr>
        <p:spPr>
          <a:xfrm>
            <a:off x="7921487" y="5148470"/>
            <a:ext cx="2256183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3E3D9-C18D-D1C2-79EC-E4FF9B12F73B}"/>
              </a:ext>
            </a:extLst>
          </p:cNvPr>
          <p:cNvSpPr txBox="1"/>
          <p:nvPr/>
        </p:nvSpPr>
        <p:spPr>
          <a:xfrm rot="5400000">
            <a:off x="7136296" y="2537620"/>
            <a:ext cx="1570380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DB705-4B93-F114-390B-3BA4E2DF202C}"/>
              </a:ext>
            </a:extLst>
          </p:cNvPr>
          <p:cNvSpPr txBox="1"/>
          <p:nvPr/>
        </p:nvSpPr>
        <p:spPr>
          <a:xfrm rot="5400000">
            <a:off x="9015331" y="2622188"/>
            <a:ext cx="748747" cy="864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19E9C-36E1-73BD-F45A-A728FFBECA8F}"/>
              </a:ext>
            </a:extLst>
          </p:cNvPr>
          <p:cNvSpPr txBox="1"/>
          <p:nvPr/>
        </p:nvSpPr>
        <p:spPr>
          <a:xfrm>
            <a:off x="1028585" y="1815046"/>
            <a:ext cx="28377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800" b="1" dirty="0"/>
              <a:t>Creative board: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Ultrasonic in J12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OLED  at J6</a:t>
            </a:r>
          </a:p>
          <a:p>
            <a:pPr marL="0" indent="0">
              <a:buFont typeface="Arial"/>
              <a:buNone/>
              <a:defRPr/>
            </a:pPr>
            <a:endParaRPr lang="en-US" sz="2800" dirty="0"/>
          </a:p>
          <a:p>
            <a:pPr marL="0" indent="0">
              <a:buFont typeface="Arial"/>
              <a:buNone/>
              <a:defRPr/>
            </a:pPr>
            <a:r>
              <a:rPr lang="en-US" sz="2800" b="1" dirty="0"/>
              <a:t>Upload the code: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67471-5D5A-0614-8CBB-A35AE6AA8E09}"/>
              </a:ext>
            </a:extLst>
          </p:cNvPr>
          <p:cNvSpPr txBox="1"/>
          <p:nvPr/>
        </p:nvSpPr>
        <p:spPr bwMode="auto">
          <a:xfrm>
            <a:off x="1150454" y="4333923"/>
            <a:ext cx="4673876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https://github.com/info-zas/Training/tree/main/GPREC/01_Sensors/01_SensorsCode/02_Sensors_Kit_Ultrasonic_With_OLED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44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608964" name="Title 1"/>
          <p:cNvSpPr>
            <a:spLocks noGrp="1"/>
          </p:cNvSpPr>
          <p:nvPr>
            <p:ph type="title"/>
          </p:nvPr>
        </p:nvSpPr>
        <p:spPr bwMode="auto">
          <a:xfrm>
            <a:off x="766984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 sz="3600" b="1" dirty="0"/>
              <a:t>Lab S3: Gas Sensor with OLED</a:t>
            </a:r>
            <a:endParaRPr lang="en-GB" dirty="0"/>
          </a:p>
        </p:txBody>
      </p:sp>
      <p:sp>
        <p:nvSpPr>
          <p:cNvPr id="158129143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/>
              <a:t>Things Needed</a:t>
            </a:r>
            <a:endParaRPr/>
          </a:p>
        </p:txBody>
      </p:sp>
      <p:pic>
        <p:nvPicPr>
          <p:cNvPr id="2085288182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49025" y="2221578"/>
            <a:ext cx="3417778" cy="2297196"/>
          </a:xfrm>
          <a:prstGeom prst="rect">
            <a:avLst/>
          </a:prstGeom>
        </p:spPr>
      </p:pic>
      <p:pic>
        <p:nvPicPr>
          <p:cNvPr id="2077406515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799990" flipH="1">
            <a:off x="2639550" y="4781274"/>
            <a:ext cx="3708946" cy="2080440"/>
          </a:xfrm>
          <a:prstGeom prst="rect">
            <a:avLst/>
          </a:prstGeom>
        </p:spPr>
      </p:pic>
      <p:pic>
        <p:nvPicPr>
          <p:cNvPr id="78365061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20325" y="3884752"/>
            <a:ext cx="4153259" cy="2857747"/>
          </a:xfrm>
          <a:prstGeom prst="rect">
            <a:avLst/>
          </a:prstGeom>
        </p:spPr>
      </p:pic>
      <p:pic>
        <p:nvPicPr>
          <p:cNvPr id="1929576673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7581" y="4412875"/>
            <a:ext cx="2160797" cy="2593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8C121-A179-2AAB-EBF2-D3048ABE8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54243" y="2016122"/>
            <a:ext cx="2326781" cy="1257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EFC88-D13D-EFFC-772A-B50B781C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240866" y="2046358"/>
            <a:ext cx="2309328" cy="11791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EB505-BB90-7879-9017-ACEB1A7A0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17422" y="1825625"/>
            <a:ext cx="1715176" cy="15299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1D2-89B5-3915-9820-8AF76BBD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1C0BA-209C-ABA9-5C14-A10F1718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471065"/>
            <a:ext cx="8608779" cy="456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BF99B-45E5-54F4-4E7B-3C18B4C6D036}"/>
              </a:ext>
            </a:extLst>
          </p:cNvPr>
          <p:cNvSpPr txBox="1"/>
          <p:nvPr/>
        </p:nvSpPr>
        <p:spPr bwMode="auto">
          <a:xfrm>
            <a:off x="10366514" y="2939183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1:</a:t>
            </a:r>
          </a:p>
          <a:p>
            <a:r>
              <a:rPr lang="en-GB" b="1" dirty="0"/>
              <a:t>Make Power and GND connections</a:t>
            </a:r>
          </a:p>
        </p:txBody>
      </p:sp>
    </p:spTree>
    <p:extLst>
      <p:ext uri="{BB962C8B-B14F-4D97-AF65-F5344CB8AC3E}">
        <p14:creationId xmlns:p14="http://schemas.microsoft.com/office/powerpoint/2010/main" val="25737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D7E49-AA00-681B-0F72-5E521F9B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92C-4DB1-066B-E3AE-6FD3CDA2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" y="-498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Sensors Kit (Kit 1) Training -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1E47D-2E0C-92B6-960A-7B8ACF4DCD57}"/>
              </a:ext>
            </a:extLst>
          </p:cNvPr>
          <p:cNvSpPr txBox="1"/>
          <p:nvPr/>
        </p:nvSpPr>
        <p:spPr>
          <a:xfrm>
            <a:off x="10884" y="977675"/>
            <a:ext cx="12170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715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Review &amp; Discuss the Sensors 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Health &amp; Safety Precautions, Power Supply and Sensor Modules V/G Pins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Conduct the Following Labs on both the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715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Bread Board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Lab S1: Ultrasonic Sensor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kern="1200" dirty="0">
                <a:solidFill>
                  <a:srgbClr val="F9CB40"/>
                </a:solidFill>
                <a:latin typeface="Aptos" panose="02110004020202020204"/>
              </a:rPr>
              <a:t>Lab S2: Ultrasonic Sensor with OLED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219EB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Bread Board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feature of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sng" strike="noStrike" kern="1200" cap="none" spc="0" normalizeH="0" baseline="0" noProof="0" dirty="0">
              <a:ln>
                <a:noFill/>
              </a:ln>
              <a:solidFill>
                <a:srgbClr val="F9CB4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Discuss the Free Connector Concept of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Conduct the Following Lab on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219EB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Bread Board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feature of the </a:t>
            </a:r>
            <a:r>
              <a:rPr kumimoji="0" lang="en-GB" sz="2400" b="0" i="0" u="sng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Creative Board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9CB4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Lab S3: Gas Sensor with OLED</a:t>
            </a:r>
          </a:p>
        </p:txBody>
      </p:sp>
    </p:spTree>
    <p:extLst>
      <p:ext uri="{BB962C8B-B14F-4D97-AF65-F5344CB8AC3E}">
        <p14:creationId xmlns:p14="http://schemas.microsoft.com/office/powerpoint/2010/main" val="414692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6944-F825-30AC-67C9-E00D36B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05B12-4A04-38F3-3041-7A81045B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188"/>
            <a:ext cx="8744633" cy="4347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B0B9-FACC-D5AB-A3E9-55A0CA7E61CF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2:</a:t>
            </a:r>
          </a:p>
          <a:p>
            <a:r>
              <a:rPr lang="en-GB" b="1" dirty="0"/>
              <a:t>Make the gas sensor connections</a:t>
            </a:r>
          </a:p>
        </p:txBody>
      </p:sp>
    </p:spTree>
    <p:extLst>
      <p:ext uri="{BB962C8B-B14F-4D97-AF65-F5344CB8AC3E}">
        <p14:creationId xmlns:p14="http://schemas.microsoft.com/office/powerpoint/2010/main" val="189522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7EDF-2686-6018-D510-497A33B6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D4A27-958D-294F-C451-9A3609F7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972"/>
            <a:ext cx="9152299" cy="4634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074B6-0FAB-447F-72BB-7A968C3645F8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3:</a:t>
            </a:r>
          </a:p>
          <a:p>
            <a:r>
              <a:rPr lang="en-GB" b="1" dirty="0"/>
              <a:t>Make the OLED connections</a:t>
            </a:r>
          </a:p>
        </p:txBody>
      </p:sp>
    </p:spTree>
    <p:extLst>
      <p:ext uri="{BB962C8B-B14F-4D97-AF65-F5344CB8AC3E}">
        <p14:creationId xmlns:p14="http://schemas.microsoft.com/office/powerpoint/2010/main" val="260664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CCA7-F5F1-BD50-8F89-86839108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E4FA-3E8E-6515-B500-F1DADB179079}"/>
              </a:ext>
            </a:extLst>
          </p:cNvPr>
          <p:cNvSpPr txBox="1"/>
          <p:nvPr/>
        </p:nvSpPr>
        <p:spPr>
          <a:xfrm>
            <a:off x="7275442" y="4636014"/>
            <a:ext cx="4455215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https://github.com/info-zas/Training/tree/main/GPREC/01_Sensors/01_SensorsCode/03_Sensors_Kit_Gas_Sensor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01293-DE15-863E-5F42-19FA3468D4F4}"/>
              </a:ext>
            </a:extLst>
          </p:cNvPr>
          <p:cNvSpPr txBox="1"/>
          <p:nvPr/>
        </p:nvSpPr>
        <p:spPr>
          <a:xfrm>
            <a:off x="742950" y="2397350"/>
            <a:ext cx="6097656" cy="36933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setup()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Initialize the OLED display (I2C at address </a:t>
            </a:r>
            <a:r>
              <a:rPr lang="en-US" b="1" dirty="0"/>
              <a:t>0x3C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screen and show title: </a:t>
            </a:r>
            <a:r>
              <a:rPr lang="en-US" b="1" dirty="0"/>
              <a:t>“MQ135 Air Quality”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Pause for 2 seconds</a:t>
            </a:r>
          </a:p>
          <a:p>
            <a:pPr>
              <a:buNone/>
            </a:pPr>
            <a:r>
              <a:rPr lang="en-US" b="1" dirty="0"/>
              <a:t>loop()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analog value from </a:t>
            </a:r>
            <a:r>
              <a:rPr lang="en-US" b="1" dirty="0"/>
              <a:t>MQ135 sensor</a:t>
            </a:r>
            <a:r>
              <a:rPr lang="en-US" dirty="0"/>
              <a:t> on A0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the OLED screen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</a:t>
            </a:r>
            <a:r>
              <a:rPr lang="en-US" b="1" dirty="0"/>
              <a:t>“Sensor Value:”</a:t>
            </a:r>
            <a:r>
              <a:rPr lang="en-US" dirty="0"/>
              <a:t> and the current reading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(Optional) Convert raw reading to meaningful units (requires calibration)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Refresh OLED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Wait 1 second before next reading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2F4F18-59E9-4CD2-464D-B10C53B1369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S3 (Breadboard)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F2515-52E7-7E59-C85C-F312B29E987E}"/>
              </a:ext>
            </a:extLst>
          </p:cNvPr>
          <p:cNvSpPr txBox="1"/>
          <p:nvPr/>
        </p:nvSpPr>
        <p:spPr bwMode="auto">
          <a:xfrm>
            <a:off x="7146647" y="4203062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GB" b="1" dirty="0"/>
              <a:t>Upload the code: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01CDA-E6D2-E85F-71CC-419B2C6AA033}"/>
              </a:ext>
            </a:extLst>
          </p:cNvPr>
          <p:cNvSpPr txBox="1"/>
          <p:nvPr/>
        </p:nvSpPr>
        <p:spPr>
          <a:xfrm>
            <a:off x="7275442" y="2385115"/>
            <a:ext cx="4455215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Overall Flow</a:t>
            </a:r>
          </a:p>
          <a:p>
            <a:r>
              <a:rPr lang="en-US" dirty="0"/>
              <a:t>MQ135 senses air quality and outputs an analog voltage</a:t>
            </a:r>
          </a:p>
          <a:p>
            <a:r>
              <a:rPr lang="en-US" dirty="0"/>
              <a:t>Arduino reads this value</a:t>
            </a:r>
          </a:p>
          <a:p>
            <a:r>
              <a:rPr lang="en-US" dirty="0"/>
              <a:t>OLED continuously displays updated sensor readings</a:t>
            </a:r>
          </a:p>
        </p:txBody>
      </p:sp>
    </p:spTree>
    <p:extLst>
      <p:ext uri="{BB962C8B-B14F-4D97-AF65-F5344CB8AC3E}">
        <p14:creationId xmlns:p14="http://schemas.microsoft.com/office/powerpoint/2010/main" val="2397742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F306-A850-4F8B-FBE3-56C65A50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 S3: Gas Sensor with OLED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8066-797A-965C-7B65-2A4499737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1438415"/>
            <a:ext cx="5491748" cy="5230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37805-1B55-7B2D-090C-6E6CB33E6E61}"/>
              </a:ext>
            </a:extLst>
          </p:cNvPr>
          <p:cNvSpPr txBox="1"/>
          <p:nvPr/>
        </p:nvSpPr>
        <p:spPr>
          <a:xfrm>
            <a:off x="5297557" y="2464904"/>
            <a:ext cx="1371600" cy="14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6A4C-0833-C507-57D6-A2F8F68002CC}"/>
              </a:ext>
            </a:extLst>
          </p:cNvPr>
          <p:cNvSpPr txBox="1"/>
          <p:nvPr/>
        </p:nvSpPr>
        <p:spPr>
          <a:xfrm>
            <a:off x="8372061" y="5041762"/>
            <a:ext cx="1371600" cy="14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04DE6-3329-B361-5BBD-6D0DC895F160}"/>
              </a:ext>
            </a:extLst>
          </p:cNvPr>
          <p:cNvSpPr txBox="1"/>
          <p:nvPr/>
        </p:nvSpPr>
        <p:spPr>
          <a:xfrm>
            <a:off x="352724" y="2059844"/>
            <a:ext cx="28377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800" b="1" dirty="0"/>
              <a:t>Creative board: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Gas Sensor in J11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OLED  at J6</a:t>
            </a:r>
          </a:p>
          <a:p>
            <a:pPr marL="0" indent="0">
              <a:buFont typeface="Arial"/>
              <a:buNone/>
              <a:defRPr/>
            </a:pPr>
            <a:endParaRPr lang="en-US" sz="2800" dirty="0"/>
          </a:p>
          <a:p>
            <a:pPr marL="0" indent="0">
              <a:buFont typeface="Arial"/>
              <a:buNone/>
              <a:defRPr/>
            </a:pPr>
            <a:r>
              <a:rPr lang="en-US" sz="2800" b="1" dirty="0"/>
              <a:t>Upload the code: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90BAE-74F3-FA2E-1775-F572DCE4BDFC}"/>
              </a:ext>
            </a:extLst>
          </p:cNvPr>
          <p:cNvSpPr txBox="1"/>
          <p:nvPr/>
        </p:nvSpPr>
        <p:spPr>
          <a:xfrm>
            <a:off x="437321" y="4675770"/>
            <a:ext cx="4455215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https://github.com/info-zas/Training/tree/main/GPREC/01_Sensors/01_SensorsCode/03_Sensors_Kit_Gas_Sensor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72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3D77-7429-86D0-6DBE-B88578D6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2A439-E35A-A5CE-D91A-F636F0A3D069}"/>
              </a:ext>
            </a:extLst>
          </p:cNvPr>
          <p:cNvSpPr txBox="1"/>
          <p:nvPr/>
        </p:nvSpPr>
        <p:spPr>
          <a:xfrm>
            <a:off x="967408" y="1890528"/>
            <a:ext cx="81567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presentation, we explored Sensor Kit – The First Kit in the ZAS Robotics Foundational Series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explored a variety of sensors, understand how they work, and learn how to read and display sensor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Labs Covered: </a:t>
            </a:r>
          </a:p>
          <a:p>
            <a:pPr lvl="1"/>
            <a:r>
              <a:rPr lang="en-US" sz="2400" dirty="0"/>
              <a:t>Lab S1: Ultrasonic Sensor </a:t>
            </a:r>
          </a:p>
          <a:p>
            <a:pPr lvl="1"/>
            <a:r>
              <a:rPr lang="en-US" sz="2400" dirty="0"/>
              <a:t>Lab S2: Ultrasonic Sensor with OLED </a:t>
            </a:r>
          </a:p>
          <a:p>
            <a:pPr lvl="1"/>
            <a:r>
              <a:rPr lang="en-US" sz="2400" dirty="0"/>
              <a:t>Lab S3: Gas Sensor (MQ135) with OLED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in the Series: Motion Kit – building on sensors by introducing motors, movement, and actuator control.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40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1E12-7D52-E85B-35BA-B6B06DDF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ea typeface="Fraunces Medium" pitchFamily="34" charset="-122"/>
                <a:cs typeface="Poppins" panose="00000500000000000000" pitchFamily="2" charset="0"/>
              </a:rPr>
              <a:t>ZAS Robotic Products – Sensors Kit</a:t>
            </a: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1502F-03EB-D6B7-0D4D-8BB853BB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72" y="3001551"/>
            <a:ext cx="3451948" cy="26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52395-393B-8303-241E-25F8875A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33" y="1967015"/>
            <a:ext cx="4092295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046901" name="Title 1"/>
          <p:cNvSpPr>
            <a:spLocks noGrp="1"/>
          </p:cNvSpPr>
          <p:nvPr>
            <p:ph type="title"/>
          </p:nvPr>
        </p:nvSpPr>
        <p:spPr bwMode="auto">
          <a:xfrm>
            <a:off x="409882" y="9592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GB" b="1" dirty="0"/>
              <a:t>Sensor Kit - Contents</a:t>
            </a:r>
            <a:endParaRPr dirty="0"/>
          </a:p>
        </p:txBody>
      </p:sp>
      <p:sp>
        <p:nvSpPr>
          <p:cNvPr id="361717547" name="TextBox 20"/>
          <p:cNvSpPr txBox="1"/>
          <p:nvPr/>
        </p:nvSpPr>
        <p:spPr bwMode="auto">
          <a:xfrm>
            <a:off x="8308257" y="6053549"/>
            <a:ext cx="228473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</a:t>
            </a:r>
            <a:endParaRPr/>
          </a:p>
        </p:txBody>
      </p:sp>
      <p:sp>
        <p:nvSpPr>
          <p:cNvPr id="108873707" name="TextBox 45"/>
          <p:cNvSpPr txBox="1"/>
          <p:nvPr/>
        </p:nvSpPr>
        <p:spPr bwMode="auto">
          <a:xfrm>
            <a:off x="2099187" y="5980855"/>
            <a:ext cx="2394793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Kit Components</a:t>
            </a:r>
            <a:endParaRPr/>
          </a:p>
        </p:txBody>
      </p:sp>
      <p:pic>
        <p:nvPicPr>
          <p:cNvPr id="1496148476" name="Picture 149614847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8368" y="1421484"/>
            <a:ext cx="6174877" cy="4436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0CF6A-5129-7CA3-6773-F100C9D4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59" y="1201479"/>
            <a:ext cx="5122034" cy="4656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496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/>
              <a:t>Kit </a:t>
            </a:r>
            <a:r>
              <a:rPr lang="en-US" b="1"/>
              <a:t>1</a:t>
            </a:r>
            <a:r>
              <a:rPr lang="en-GB" b="1"/>
              <a:t> </a:t>
            </a:r>
            <a:r>
              <a:rPr lang="en-US" b="1"/>
              <a:t>Sensor</a:t>
            </a:r>
            <a:r>
              <a:rPr lang="en-GB" b="1"/>
              <a:t> Creative Board</a:t>
            </a:r>
            <a:endParaRPr/>
          </a:p>
        </p:txBody>
      </p:sp>
      <p:sp>
        <p:nvSpPr>
          <p:cNvPr id="1171952667" name="TextBox 2"/>
          <p:cNvSpPr txBox="1"/>
          <p:nvPr/>
        </p:nvSpPr>
        <p:spPr bwMode="auto">
          <a:xfrm>
            <a:off x="1445340" y="6140865"/>
            <a:ext cx="355876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 – Bare Board</a:t>
            </a:r>
            <a:endParaRPr/>
          </a:p>
        </p:txBody>
      </p:sp>
      <p:sp>
        <p:nvSpPr>
          <p:cNvPr id="236372383" name="TextBox 3"/>
          <p:cNvSpPr txBox="1"/>
          <p:nvPr/>
        </p:nvSpPr>
        <p:spPr bwMode="auto">
          <a:xfrm>
            <a:off x="6995156" y="6223818"/>
            <a:ext cx="4171001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 – </a:t>
            </a:r>
            <a:r>
              <a:rPr lang="en-US" b="1"/>
              <a:t>Sensors</a:t>
            </a:r>
            <a:r>
              <a:rPr lang="en-GB" b="1"/>
              <a:t> Mounted</a:t>
            </a:r>
            <a:endParaRPr/>
          </a:p>
        </p:txBody>
      </p:sp>
      <p:pic>
        <p:nvPicPr>
          <p:cNvPr id="2143607908" name="Picture 214360790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0307" y="1272967"/>
            <a:ext cx="5447477" cy="4439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A6D272-7812-7EB7-87F7-FAD5C646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4" y="1451900"/>
            <a:ext cx="4949467" cy="44995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3A4F-00FA-7407-2E39-1E2794DC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9DDED0-B5D2-122C-3C3F-F6798D9F7F56}"/>
              </a:ext>
            </a:extLst>
          </p:cNvPr>
          <p:cNvSpPr/>
          <p:nvPr/>
        </p:nvSpPr>
        <p:spPr>
          <a:xfrm>
            <a:off x="661492" y="232032"/>
            <a:ext cx="6461522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b="1" dirty="0">
                <a:solidFill>
                  <a:srgbClr val="FFFFFF"/>
                </a:solidFill>
                <a:latin typeface="Poppins" panose="00000500000000000000" pitchFamily="2" charset="0"/>
                <a:ea typeface="Fraunces Medium" pitchFamily="34" charset="-122"/>
                <a:cs typeface="Poppins" panose="00000500000000000000" pitchFamily="2" charset="0"/>
              </a:rPr>
              <a:t>Sensor Creative Board - Review</a:t>
            </a:r>
            <a:endParaRPr lang="en-US" sz="325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A8015A8-7FA8-0BEC-45CC-96D22BE0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6" y="748764"/>
            <a:ext cx="8397968" cy="5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B141C-38D2-139C-83A1-DA8BAEC1A524}"/>
              </a:ext>
            </a:extLst>
          </p:cNvPr>
          <p:cNvGraphicFramePr>
            <a:graphicFrameLocks noGrp="1"/>
          </p:cNvGraphicFramePr>
          <p:nvPr/>
        </p:nvGraphicFramePr>
        <p:xfrm>
          <a:off x="1538275" y="1092200"/>
          <a:ext cx="5457491" cy="526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520">
                  <a:extLst>
                    <a:ext uri="{9D8B030D-6E8A-4147-A177-3AD203B41FA5}">
                      <a16:colId xmlns:a16="http://schemas.microsoft.com/office/drawing/2014/main" val="168222413"/>
                    </a:ext>
                  </a:extLst>
                </a:gridCol>
                <a:gridCol w="4465971">
                  <a:extLst>
                    <a:ext uri="{9D8B030D-6E8A-4147-A177-3AD203B41FA5}">
                      <a16:colId xmlns:a16="http://schemas.microsoft.com/office/drawing/2014/main" val="3848399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6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Pin Sensor Connector Connected to Arduino PIN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Connected to Arduino PIN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6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Connected to Arduino PIN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6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Pin Servo Connector Connected to Arduino PIN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5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Potentiometer Connected to Arduino PIN 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8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Bluetooth Connector  Connected to Arduino Tx/Rx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3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– FREE or NOT Connected to Any of the 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5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5x5 Mini Breadboard giving you the flexibility to add your own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2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4 PIN Sensor Connector – FREE or NOT Connected to Any of the 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0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Mechanical Supports to Ultrasonic and 4 Pin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33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14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DC Power Supply to ZAS Creativity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29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08817E-C4F0-F82F-4E18-50FF03B5FBB2}"/>
              </a:ext>
            </a:extLst>
          </p:cNvPr>
          <p:cNvGraphicFramePr>
            <a:graphicFrameLocks noGrp="1"/>
          </p:cNvGraphicFramePr>
          <p:nvPr/>
        </p:nvGraphicFramePr>
        <p:xfrm>
          <a:off x="7347857" y="1054100"/>
          <a:ext cx="4227407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13">
                  <a:extLst>
                    <a:ext uri="{9D8B030D-6E8A-4147-A177-3AD203B41FA5}">
                      <a16:colId xmlns:a16="http://schemas.microsoft.com/office/drawing/2014/main" val="960082807"/>
                    </a:ext>
                  </a:extLst>
                </a:gridCol>
                <a:gridCol w="3485994">
                  <a:extLst>
                    <a:ext uri="{9D8B030D-6E8A-4147-A177-3AD203B41FA5}">
                      <a16:colId xmlns:a16="http://schemas.microsoft.com/office/drawing/2014/main" val="286793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RESET button for 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83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DC Power Supply of the Arduino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5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Green LED Connected to Arduino PIN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8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On/Off Switch of the ZAS Creativity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4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Yellow LED Connected to Arduino PIN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1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Red LED Connected to Arduino PIN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5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USB Programming Port of the 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0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OLED Connector Connected to Arduino SCL (A5), SDA (A4)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48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Buzzer Connected to Arduino Pin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30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Button Connected to Arduino Pin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7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Button Connected to Arduino Pin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821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3F709A-9C53-38B3-6E72-7927FB5E74C5}"/>
              </a:ext>
            </a:extLst>
          </p:cNvPr>
          <p:cNvSpPr txBox="1"/>
          <p:nvPr/>
        </p:nvSpPr>
        <p:spPr>
          <a:xfrm>
            <a:off x="185057" y="108857"/>
            <a:ext cx="993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ZAS Creativity Board to Arduino/Sensors Mapping</a:t>
            </a:r>
          </a:p>
        </p:txBody>
      </p:sp>
    </p:spTree>
    <p:extLst>
      <p:ext uri="{BB962C8B-B14F-4D97-AF65-F5344CB8AC3E}">
        <p14:creationId xmlns:p14="http://schemas.microsoft.com/office/powerpoint/2010/main" val="175215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6854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>
                <a:latin typeface="Aptos"/>
              </a:rPr>
              <a:t>Health &amp; Safety Precautions</a:t>
            </a:r>
            <a:endParaRPr lang="en-GB"/>
          </a:p>
        </p:txBody>
      </p:sp>
      <p:sp>
        <p:nvSpPr>
          <p:cNvPr id="182715014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1"/>
              <a:t>Double-check all power connections</a:t>
            </a:r>
            <a:br>
              <a:rPr lang="en-US"/>
            </a:br>
            <a:r>
              <a:rPr lang="en-US"/>
              <a:t>Ensure correct </a:t>
            </a:r>
            <a:r>
              <a:rPr lang="en-US" b="1"/>
              <a:t>GND</a:t>
            </a:r>
            <a:r>
              <a:rPr lang="en-US"/>
              <a:t> and </a:t>
            </a:r>
            <a:r>
              <a:rPr lang="en-US" b="1"/>
              <a:t>VCC</a:t>
            </a:r>
            <a:r>
              <a:rPr lang="en-US"/>
              <a:t> wiring for the power supply, OLED, motor drivers, GPS, sensors, and other modules.</a:t>
            </a:r>
            <a:endParaRPr/>
          </a:p>
          <a:p>
            <a:pPr>
              <a:defRPr/>
            </a:pPr>
            <a:r>
              <a:rPr lang="en-US" b="1"/>
              <a:t>Use the correct input voltage</a:t>
            </a:r>
            <a:br>
              <a:rPr lang="en-US"/>
            </a:br>
            <a:r>
              <a:rPr lang="en-US"/>
              <a:t>Battery input should be </a:t>
            </a:r>
            <a:r>
              <a:rPr lang="en-US" b="1"/>
              <a:t>between 5V and 12V</a:t>
            </a:r>
            <a:r>
              <a:rPr lang="en-US"/>
              <a:t> only.</a:t>
            </a:r>
            <a:endParaRPr/>
          </a:p>
          <a:p>
            <a:pPr>
              <a:defRPr/>
            </a:pPr>
            <a:r>
              <a:rPr lang="en-US" b="1"/>
              <a:t>Work on a safe surface</a:t>
            </a:r>
            <a:br>
              <a:rPr lang="en-US"/>
            </a:br>
            <a:r>
              <a:rPr lang="en-US"/>
              <a:t>Use the kit on an </a:t>
            </a:r>
            <a:r>
              <a:rPr lang="en-US" b="1"/>
              <a:t>insulated table</a:t>
            </a:r>
            <a:r>
              <a:rPr lang="en-US"/>
              <a:t> (e.g., wood) and ensure the surface is </a:t>
            </a:r>
            <a:r>
              <a:rPr lang="en-US" b="1"/>
              <a:t>dry and clean</a:t>
            </a:r>
            <a:r>
              <a:rPr lang="en-US"/>
              <a:t>.</a:t>
            </a:r>
            <a:endParaRPr/>
          </a:p>
          <a:p>
            <a:pPr>
              <a:defRPr/>
            </a:pPr>
            <a:r>
              <a:rPr lang="en-US" b="1"/>
              <a:t>Avoid leaving the kit unattended</a:t>
            </a:r>
            <a:br>
              <a:rPr lang="en-US"/>
            </a:br>
            <a:r>
              <a:rPr lang="en-US"/>
              <a:t>Do </a:t>
            </a:r>
            <a:r>
              <a:rPr lang="en-US" b="1"/>
              <a:t>not</a:t>
            </a:r>
            <a:r>
              <a:rPr lang="en-US"/>
              <a:t> keep the system powered on without supervision.</a:t>
            </a:r>
            <a:endParaRPr/>
          </a:p>
          <a:p>
            <a:pPr>
              <a:defRPr/>
            </a:pPr>
            <a:r>
              <a:rPr lang="en-GB" b="1"/>
              <a:t>Build and Test Incrementally</a:t>
            </a:r>
            <a:br>
              <a:rPr lang="en-US"/>
            </a:br>
            <a:r>
              <a:rPr lang="en-US"/>
              <a:t>Turn on the </a:t>
            </a:r>
            <a:r>
              <a:rPr lang="en-US" b="1"/>
              <a:t>microcontroller first</a:t>
            </a:r>
            <a:r>
              <a:rPr lang="en-US"/>
              <a:t>, then </a:t>
            </a:r>
            <a:r>
              <a:rPr lang="en-US" b="1"/>
              <a:t>build and test the circuit step-by-step</a:t>
            </a:r>
            <a:r>
              <a:rPr lang="en-US"/>
              <a:t>.</a:t>
            </a:r>
            <a:br>
              <a:rPr lang="en-US"/>
            </a:br>
            <a:r>
              <a:rPr lang="en-US"/>
              <a:t>Avoid wiring the entire system at once and powering it without intermediate testing.</a:t>
            </a:r>
            <a:endParaRPr/>
          </a:p>
          <a:p>
            <a:pPr marL="0" indent="0">
              <a:buNone/>
              <a:defRPr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0058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/>
              <a:t>Lab S1: Ultrasonic Sensor</a:t>
            </a:r>
            <a:endParaRPr lang="en-GB" b="1" dirty="0"/>
          </a:p>
        </p:txBody>
      </p:sp>
      <p:sp>
        <p:nvSpPr>
          <p:cNvPr id="192077956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 dirty="0"/>
              <a:t>Things Needed</a:t>
            </a:r>
            <a:endParaRPr dirty="0"/>
          </a:p>
        </p:txBody>
      </p:sp>
      <p:pic>
        <p:nvPicPr>
          <p:cNvPr id="523944002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57729" y="2052069"/>
            <a:ext cx="3417779" cy="2297196"/>
          </a:xfrm>
          <a:prstGeom prst="rect">
            <a:avLst/>
          </a:prstGeom>
        </p:spPr>
      </p:pic>
      <p:pic>
        <p:nvPicPr>
          <p:cNvPr id="400198664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800000" flipH="1">
            <a:off x="2639551" y="4781275"/>
            <a:ext cx="3708947" cy="2080440"/>
          </a:xfrm>
          <a:prstGeom prst="rect">
            <a:avLst/>
          </a:prstGeom>
        </p:spPr>
      </p:pic>
      <p:pic>
        <p:nvPicPr>
          <p:cNvPr id="118575142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02518" y="3751225"/>
            <a:ext cx="4153260" cy="2857748"/>
          </a:xfrm>
          <a:prstGeom prst="rect">
            <a:avLst/>
          </a:prstGeom>
        </p:spPr>
      </p:pic>
      <p:pic>
        <p:nvPicPr>
          <p:cNvPr id="1838379583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7582" y="4412876"/>
            <a:ext cx="2160798" cy="2593182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6F5BB2B-3B89-9C67-17A2-5B54F580B2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5197" y="1027906"/>
            <a:ext cx="2801964" cy="2637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</Words>
  <Application>Microsoft Office PowerPoint</Application>
  <PresentationFormat>Widescreen</PresentationFormat>
  <Paragraphs>210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Calibri Light</vt:lpstr>
      <vt:lpstr>Courier New</vt:lpstr>
      <vt:lpstr>Poppins</vt:lpstr>
      <vt:lpstr>Office Theme</vt:lpstr>
      <vt:lpstr>2_Office Theme</vt:lpstr>
      <vt:lpstr>Kit 1 (Sensor Kit) ZAS Robotics Training</vt:lpstr>
      <vt:lpstr>Sensors Kit (Kit 1) Training - Objectives</vt:lpstr>
      <vt:lpstr>ZAS Robotic Products – Sensors Kit </vt:lpstr>
      <vt:lpstr>Sensor Kit - Contents</vt:lpstr>
      <vt:lpstr>Kit 1 Sensor Creative Board</vt:lpstr>
      <vt:lpstr>PowerPoint Presentation</vt:lpstr>
      <vt:lpstr>PowerPoint Presentation</vt:lpstr>
      <vt:lpstr>Health &amp; Safety Precautions</vt:lpstr>
      <vt:lpstr>Lab S1: Ultrasonic Sensor</vt:lpstr>
      <vt:lpstr>Lab S1: Ultrasonic Sensor </vt:lpstr>
      <vt:lpstr>Lab S1: Ultrasonic Sensor</vt:lpstr>
      <vt:lpstr>Lab S1: Ultrasonic Sensor</vt:lpstr>
      <vt:lpstr>Lab S1: Ultrasonic Sensor</vt:lpstr>
      <vt:lpstr>Lab S2: Ultrasonic Sensor with OLED</vt:lpstr>
      <vt:lpstr>Lab S2: Ultrasonic Sensor with OLED</vt:lpstr>
      <vt:lpstr>Lab S2: Ultrasonic Sensor with OLED</vt:lpstr>
      <vt:lpstr>Lab S2: Ultrasonic Sensor with OLED</vt:lpstr>
      <vt:lpstr>Lab S3: Gas Sensor with OLED</vt:lpstr>
      <vt:lpstr>Lab S3: Gas Sensor with OLED</vt:lpstr>
      <vt:lpstr>Lab S3: Gas Sensor with OLED</vt:lpstr>
      <vt:lpstr>Lab S3: Gas Sensor with OLED</vt:lpstr>
      <vt:lpstr>Lab S3: Gas Sensor with OLED</vt:lpstr>
      <vt:lpstr>Lab S3: Gas Sensor with OLED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94</cp:revision>
  <dcterms:created xsi:type="dcterms:W3CDTF">2025-11-13T13:02:47Z</dcterms:created>
  <dcterms:modified xsi:type="dcterms:W3CDTF">2025-11-24T22:36:17Z</dcterms:modified>
</cp:coreProperties>
</file>